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1" r:id="rId4"/>
  </p:sldMasterIdLst>
  <p:notesMasterIdLst>
    <p:notesMasterId r:id="rId36"/>
  </p:notesMasterIdLst>
  <p:sldIdLst>
    <p:sldId id="266" r:id="rId5"/>
    <p:sldId id="311" r:id="rId6"/>
    <p:sldId id="314" r:id="rId7"/>
    <p:sldId id="312" r:id="rId8"/>
    <p:sldId id="325" r:id="rId9"/>
    <p:sldId id="313" r:id="rId10"/>
    <p:sldId id="339" r:id="rId11"/>
    <p:sldId id="337" r:id="rId12"/>
    <p:sldId id="316" r:id="rId13"/>
    <p:sldId id="315" r:id="rId14"/>
    <p:sldId id="338" r:id="rId15"/>
    <p:sldId id="317" r:id="rId16"/>
    <p:sldId id="318" r:id="rId17"/>
    <p:sldId id="340" r:id="rId18"/>
    <p:sldId id="319" r:id="rId19"/>
    <p:sldId id="320" r:id="rId20"/>
    <p:sldId id="341" r:id="rId21"/>
    <p:sldId id="321" r:id="rId22"/>
    <p:sldId id="322" r:id="rId23"/>
    <p:sldId id="323" r:id="rId24"/>
    <p:sldId id="324" r:id="rId25"/>
    <p:sldId id="326" r:id="rId26"/>
    <p:sldId id="327" r:id="rId27"/>
    <p:sldId id="328" r:id="rId28"/>
    <p:sldId id="331" r:id="rId29"/>
    <p:sldId id="332" r:id="rId30"/>
    <p:sldId id="333" r:id="rId31"/>
    <p:sldId id="334" r:id="rId32"/>
    <p:sldId id="335" r:id="rId33"/>
    <p:sldId id="336" r:id="rId34"/>
    <p:sldId id="330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0" autoAdjust="0"/>
    <p:restoredTop sz="94619" autoAdjust="0"/>
  </p:normalViewPr>
  <p:slideViewPr>
    <p:cSldViewPr snapToGrid="0">
      <p:cViewPr varScale="1">
        <p:scale>
          <a:sx n="87" d="100"/>
          <a:sy n="87" d="100"/>
        </p:scale>
        <p:origin x="368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59E06-38EA-4BFE-A00E-83FF1803DFB4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C8BAB-6556-41F3-A6E3-2CDDB77085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091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C8BAB-6556-41F3-A6E3-2CDDB7708526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7160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E33F9-029C-7388-A909-D01B2304A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C6D14C-4E48-1869-E20D-D405A7DCFB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F63A03-EBD6-2BD8-A2D5-E356658E31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DE3B5-57BB-920E-50DC-394D4ED548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C8BAB-6556-41F3-A6E3-2CDDB7708526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0395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F169D-996F-6FE3-B381-CE944CD58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E5FE23-F855-A875-41A5-3CA776466E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73A5F0-0AC0-5607-A327-70B93FF8A8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703E9-C98F-32A5-0DF2-28D731D53C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C8BAB-6556-41F3-A6E3-2CDDB7708526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8923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439E5-84BA-5A04-8802-6D0FE7C68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E86D03-12E0-1FF4-9FCD-6C1F51A635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D6BBDC-FC90-228A-EE7E-F104ACA562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F2CAA-4DD0-CABE-413E-D415F268BB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C8BAB-6556-41F3-A6E3-2CDDB7708526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1474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481A5-39D5-94E7-0F31-3D314A7BB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6B8B31-3BB3-7496-F024-FCB57471A5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FB4634-D6D5-9D8E-6DCE-665EB79A6E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B3472-55BF-5173-AE89-964BA9FBBA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5C8BAB-6556-41F3-A6E3-2CDDB7708526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635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9184DA70-C731-4C70-880D-CCD4705E623C}" type="datetime1">
              <a:rPr lang="en-US" smtClean="0"/>
              <a:t>4/17/2025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842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80944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14255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12778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317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6783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4/17/2025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4194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4/17/2025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246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4/17/2025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930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4/17/2025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3522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4907D986-8816-4272-A432-0437A28A9828}" type="datetime1">
              <a:rPr lang="en-US" smtClean="0"/>
              <a:t>4/17/2025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4/17/2025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369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020025523004218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Autofit/>
          </a:bodyPr>
          <a:lstStyle/>
          <a:p>
            <a:r>
              <a:rPr lang="en-US" sz="3600" dirty="0"/>
              <a:t>Rumor source localization in social networks based on infection potential energy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/>
          </a:bodyPr>
          <a:lstStyle/>
          <a:p>
            <a:r>
              <a:rPr lang="en-US" sz="1800" b="1" dirty="0"/>
              <a:t>By:-</a:t>
            </a:r>
          </a:p>
          <a:p>
            <a:r>
              <a:rPr lang="en-US" sz="1800" b="1" dirty="0"/>
              <a:t>Deobrat Kumar Jha			242IT008</a:t>
            </a:r>
          </a:p>
          <a:p>
            <a:r>
              <a:rPr lang="en-US" sz="1800" b="1" dirty="0"/>
              <a:t>Mitesh Kumar Mandal		242IT020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5F561-24FF-20DF-31C6-D103B6099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A4943-531C-2225-1CCE-0BD661C94DB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25307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bg1"/>
                </a:solidFill>
              </a:rPr>
              <a:t>METHODOLOGY - NETWORK RECONSTRUCTION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7523ED-2F34-C80C-B0BD-536ADD2CB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870" y="1808484"/>
            <a:ext cx="6712996" cy="44423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E633E4-95AC-D15E-9C9D-92890ACB6100}"/>
              </a:ext>
            </a:extLst>
          </p:cNvPr>
          <p:cNvSpPr txBox="1"/>
          <p:nvPr/>
        </p:nvSpPr>
        <p:spPr>
          <a:xfrm>
            <a:off x="929030" y="2026310"/>
            <a:ext cx="346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Figure: Network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618576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6473A-F5ED-E04C-B164-490B1DE7E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C7045-D233-AD7D-D2AD-D277440424E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25307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bg1"/>
                </a:solidFill>
              </a:rPr>
              <a:t>METHODOLOGY - NETWORK RECONSTRUCTION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3417F5-9055-30F4-0D4A-69457A8F8FAF}"/>
              </a:ext>
            </a:extLst>
          </p:cNvPr>
          <p:cNvSpPr txBox="1"/>
          <p:nvPr/>
        </p:nvSpPr>
        <p:spPr>
          <a:xfrm>
            <a:off x="1126541" y="1375258"/>
            <a:ext cx="98316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Network Reconstruction Using Infection Potential Energy :-</a:t>
            </a:r>
            <a:endParaRPr lang="en-US" sz="24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400" dirty="0"/>
              <a:t>The network is </a:t>
            </a:r>
            <a:r>
              <a:rPr lang="en-US" sz="2400" b="1" dirty="0"/>
              <a:t>transformed</a:t>
            </a:r>
            <a:r>
              <a:rPr lang="en-US" sz="2400" dirty="0"/>
              <a:t> by assigning </a:t>
            </a:r>
            <a:r>
              <a:rPr lang="en-US" sz="2400" b="1" dirty="0"/>
              <a:t>infection potential energy</a:t>
            </a:r>
            <a:r>
              <a:rPr lang="en-US" sz="2400" dirty="0"/>
              <a:t> to nodes.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400" dirty="0"/>
              <a:t>This helps in </a:t>
            </a:r>
            <a:r>
              <a:rPr lang="en-US" sz="2400" b="1" dirty="0"/>
              <a:t>reconstructing</a:t>
            </a:r>
            <a:r>
              <a:rPr lang="en-US" sz="2400" dirty="0"/>
              <a:t> an accurate information diffusion path.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400" dirty="0"/>
              <a:t>Here we are converting the undirected network to directed network.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93332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AA444-43E8-847D-6DA1-B38FE1866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64DFA-F987-B2CD-2663-90ACFAB9FA0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25307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bg1"/>
                </a:solidFill>
              </a:rPr>
              <a:t>METHODOLOGY - NETWORK PRUNING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A94AE2-C18B-6C25-08FD-46DAC1E149C8}"/>
              </a:ext>
            </a:extLst>
          </p:cNvPr>
          <p:cNvSpPr txBox="1"/>
          <p:nvPr/>
        </p:nvSpPr>
        <p:spPr>
          <a:xfrm>
            <a:off x="373076" y="1155802"/>
            <a:ext cx="63422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Network Pruning Based on Delay Distribution :-</a:t>
            </a:r>
            <a:endParaRPr lang="en-US" sz="24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400" dirty="0"/>
              <a:t>Nodes that </a:t>
            </a:r>
            <a:r>
              <a:rPr lang="en-US" sz="2400" b="1" dirty="0"/>
              <a:t>cannot</a:t>
            </a:r>
            <a:r>
              <a:rPr lang="en-US" sz="2400" dirty="0"/>
              <a:t> be the rumor source are eliminated.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400" dirty="0"/>
              <a:t>A </a:t>
            </a:r>
            <a:r>
              <a:rPr lang="en-US" sz="2400" b="1" dirty="0"/>
              <a:t>Gaussian delay model</a:t>
            </a:r>
            <a:r>
              <a:rPr lang="en-US" sz="2400" dirty="0"/>
              <a:t> estimates how long a rumor takes to spread, reducing the search space.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1B79DE-8FC0-7EBC-EEB3-341E5848F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9272" y="1484986"/>
            <a:ext cx="4304386" cy="430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38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C7DDE-9277-8FF5-604A-671F7352E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ED624-31E8-37BA-6579-FE958F14E85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25307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bg1"/>
                </a:solidFill>
              </a:rPr>
              <a:t>METHODOLOGY - SOURCE LOCALIZATION (1/3)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78227F-0731-9677-316A-2573C1E33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1812607"/>
            <a:ext cx="5932757" cy="38164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C47D1A-A2CF-8CE1-08B5-7F444D672721}"/>
              </a:ext>
            </a:extLst>
          </p:cNvPr>
          <p:cNvSpPr txBox="1"/>
          <p:nvPr/>
        </p:nvSpPr>
        <p:spPr>
          <a:xfrm>
            <a:off x="1097280" y="2516429"/>
            <a:ext cx="343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Figure: Source localization</a:t>
            </a:r>
          </a:p>
        </p:txBody>
      </p:sp>
    </p:spTree>
    <p:extLst>
      <p:ext uri="{BB962C8B-B14F-4D97-AF65-F5344CB8AC3E}">
        <p14:creationId xmlns:p14="http://schemas.microsoft.com/office/powerpoint/2010/main" val="4226385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22CE3-3FEC-746C-4B2D-3DEBD207B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8F50-248B-D57A-7933-B78739F22A4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25307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bg1"/>
                </a:solidFill>
              </a:rPr>
              <a:t>METHODOLOGY - SOURCE LOCALIZATION (1/3)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5EC979-967B-94BB-A942-AD404587EB4B}"/>
              </a:ext>
            </a:extLst>
          </p:cNvPr>
          <p:cNvSpPr txBox="1"/>
          <p:nvPr/>
        </p:nvSpPr>
        <p:spPr>
          <a:xfrm>
            <a:off x="1126541" y="1375258"/>
            <a:ext cx="98316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We have used Hybrid scoring system combining (Novelty):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 Temporal likelihood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 Structural centrality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 Temporal penalty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285AD3-6387-5A4C-D55B-B3D691CC02BA}"/>
              </a:ext>
            </a:extLst>
          </p:cNvPr>
          <p:cNvSpPr txBox="1"/>
          <p:nvPr/>
        </p:nvSpPr>
        <p:spPr>
          <a:xfrm>
            <a:off x="987553" y="3255264"/>
            <a:ext cx="57570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 Temporal Likelihood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Measures how well a candidate's infection time aligns with observer times.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a Gaussian distribution centered at 0 (ideal: observers infected after candidate).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Captures statistical consistency in timing patterns.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58FB00-6E4A-BC5C-5437-7FBCFC637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532" y="2201875"/>
            <a:ext cx="4883998" cy="400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835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2F759-6922-4229-7431-8847772D6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5A1EE-A725-7168-C95B-4BEC9486DD5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25307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bg1"/>
                </a:solidFill>
              </a:rPr>
              <a:t>METHODOLOGY - SOURCE LOCALIZATION (2/3)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1FFA92-6331-2594-CD1B-73C648ACCB48}"/>
              </a:ext>
            </a:extLst>
          </p:cNvPr>
          <p:cNvSpPr txBox="1"/>
          <p:nvPr/>
        </p:nvSpPr>
        <p:spPr>
          <a:xfrm>
            <a:off x="1126541" y="1375258"/>
            <a:ext cx="98316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We have used Hybrid scoring system combining (Novelty):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 Temporal likelihood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 Structural centrality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 Temporal penalty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DFE8A9-C204-8928-DED6-3E966CC1E4FE}"/>
              </a:ext>
            </a:extLst>
          </p:cNvPr>
          <p:cNvSpPr txBox="1"/>
          <p:nvPr/>
        </p:nvSpPr>
        <p:spPr>
          <a:xfrm>
            <a:off x="987553" y="3255264"/>
            <a:ext cx="53620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 Structural Centrality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Evaluates a candidate's position in the network.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Uses closeness centrality (average shortest path to all other nodes).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Sources often reside in central network positions.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D662C3-C40E-2A34-0DFE-ECA472C15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650" y="2969018"/>
            <a:ext cx="352425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346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DBDEE-A4A7-38A0-0E5A-7D4F64814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472B5-CA24-B58C-0000-ADFF3D78E2B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252960" cy="825307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bg1"/>
                </a:solidFill>
              </a:rPr>
              <a:t>METHODOLOGY - SOURCE LOCALIZATION (3/3)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EA6AF4-3ECF-4AF6-8A89-3F2BD523082D}"/>
              </a:ext>
            </a:extLst>
          </p:cNvPr>
          <p:cNvSpPr txBox="1"/>
          <p:nvPr/>
        </p:nvSpPr>
        <p:spPr>
          <a:xfrm>
            <a:off x="504748" y="1214323"/>
            <a:ext cx="57131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3. Temporal Penalty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Enforces logical consistency in infection timing.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Penalizes candidates with observers infected before them.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Eliminates impossible candidates violating causality.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C5BA79-C671-C2BC-EA51-56AC09DD6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365" y="2232390"/>
            <a:ext cx="5400488" cy="40001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8E6EE9-1D79-FCB6-2A3B-6952B43F57CD}"/>
              </a:ext>
            </a:extLst>
          </p:cNvPr>
          <p:cNvSpPr txBox="1"/>
          <p:nvPr/>
        </p:nvSpPr>
        <p:spPr>
          <a:xfrm>
            <a:off x="877824" y="3445459"/>
            <a:ext cx="54864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Final  Score:-</a:t>
            </a:r>
          </a:p>
          <a:p>
            <a:r>
              <a:rPr lang="en-IN" b="1" dirty="0"/>
              <a:t>scores[node] = (</a:t>
            </a:r>
            <a:r>
              <a:rPr lang="en-IN" b="1" dirty="0" err="1"/>
              <a:t>temporal_score</a:t>
            </a:r>
            <a:r>
              <a:rPr lang="en-IN" b="1" dirty="0"/>
              <a:t> * 0.6 + centrality * 0.4 -</a:t>
            </a:r>
          </a:p>
          <a:p>
            <a:r>
              <a:rPr lang="en-IN" b="1" dirty="0"/>
              <a:t>                		</a:t>
            </a:r>
            <a:r>
              <a:rPr lang="en-IN" b="1" dirty="0" err="1"/>
              <a:t>inconsistency_penalty</a:t>
            </a:r>
            <a:r>
              <a:rPr lang="en-IN" b="1" dirty="0"/>
              <a:t>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2496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67578-1612-605A-7B0B-5674592F2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D97ED-D153-51EF-AB2A-1627BAE62E1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252960" cy="825307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bg1"/>
                </a:solidFill>
              </a:rPr>
              <a:t>MEASURES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5599EE-4997-90D2-7AD8-71C1B815D70D}"/>
              </a:ext>
            </a:extLst>
          </p:cNvPr>
          <p:cNvSpPr txBox="1"/>
          <p:nvPr/>
        </p:nvSpPr>
        <p:spPr>
          <a:xfrm>
            <a:off x="1126541" y="1375258"/>
            <a:ext cx="98316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Accuracy = </a:t>
            </a:r>
            <a:r>
              <a:rPr lang="en-US" sz="2400" b="1" dirty="0" err="1"/>
              <a:t>Count_correct</a:t>
            </a:r>
            <a:r>
              <a:rPr lang="en-US" sz="2400" b="1" dirty="0"/>
              <a:t>(trues source = detected source) / Total Count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Average Error Distance =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Error Hops = It indicates the number of hops between the source node located by the algorithm and the actual source node.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7FB4D5-71B7-673A-6C2F-6661B8296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471" y="1891638"/>
            <a:ext cx="1886213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141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0E829-B6EB-243F-343A-01D2916F9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411BE-5180-E9E8-7941-29FA38719F0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245645" cy="825307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bg1"/>
                </a:solidFill>
              </a:rPr>
              <a:t>RESULT - DOLPHINS (1/7)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B74F6C-CC30-57EF-478F-AA2E5D5D8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300" y="1090456"/>
            <a:ext cx="7202046" cy="46044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A1C9D1-8747-B438-4799-35916DD70A97}"/>
              </a:ext>
            </a:extLst>
          </p:cNvPr>
          <p:cNvSpPr txBox="1"/>
          <p:nvPr/>
        </p:nvSpPr>
        <p:spPr>
          <a:xfrm>
            <a:off x="3877056" y="5874106"/>
            <a:ext cx="3650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Figure: Rumour Propagation state</a:t>
            </a:r>
          </a:p>
        </p:txBody>
      </p:sp>
    </p:spTree>
    <p:extLst>
      <p:ext uri="{BB962C8B-B14F-4D97-AF65-F5344CB8AC3E}">
        <p14:creationId xmlns:p14="http://schemas.microsoft.com/office/powerpoint/2010/main" val="2536993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3AFE2-BE2C-4A7D-A7F7-E3D18C792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F5E69-55D9-A64B-30CF-DB2D342EEE01}"/>
              </a:ext>
            </a:extLst>
          </p:cNvPr>
          <p:cNvSpPr txBox="1">
            <a:spLocks/>
          </p:cNvSpPr>
          <p:nvPr/>
        </p:nvSpPr>
        <p:spPr>
          <a:xfrm>
            <a:off x="651052" y="308549"/>
            <a:ext cx="10058400" cy="8253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/>
              <a:t>RESULT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D6874-72FB-D311-3F27-6A83436F7CE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25307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bg1"/>
                </a:solidFill>
              </a:rPr>
              <a:t>RESULT - DOLPHINS (2/7)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FECC22-D024-562D-656C-33284165F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112" y="972922"/>
            <a:ext cx="7989164" cy="52596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858649-38E8-E2DC-F105-B9C175F8D7BD}"/>
              </a:ext>
            </a:extLst>
          </p:cNvPr>
          <p:cNvSpPr txBox="1"/>
          <p:nvPr/>
        </p:nvSpPr>
        <p:spPr>
          <a:xfrm>
            <a:off x="841248" y="2494483"/>
            <a:ext cx="2582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Figure: Observer Deployment</a:t>
            </a:r>
          </a:p>
        </p:txBody>
      </p:sp>
    </p:spTree>
    <p:extLst>
      <p:ext uri="{BB962C8B-B14F-4D97-AF65-F5344CB8AC3E}">
        <p14:creationId xmlns:p14="http://schemas.microsoft.com/office/powerpoint/2010/main" val="3963737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63654-6866-560A-4383-31AD5E1FE33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2530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bg1"/>
                </a:solidFill>
              </a:rPr>
              <a:t> 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B0045D-5C5F-4BD7-87E9-434034B3B886}"/>
              </a:ext>
            </a:extLst>
          </p:cNvPr>
          <p:cNvSpPr txBox="1"/>
          <p:nvPr/>
        </p:nvSpPr>
        <p:spPr>
          <a:xfrm>
            <a:off x="329186" y="1126541"/>
            <a:ext cx="74761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What is Rumor Source Localization?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Identifying the </a:t>
            </a:r>
            <a:r>
              <a:rPr lang="en-US" sz="2400" b="1" dirty="0"/>
              <a:t>origin of a rumor</a:t>
            </a:r>
            <a:r>
              <a:rPr lang="en-US" sz="2400" dirty="0"/>
              <a:t> in a social network.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Critical for </a:t>
            </a:r>
            <a:r>
              <a:rPr lang="en-US" sz="2400" b="1" dirty="0"/>
              <a:t>misinformation control</a:t>
            </a:r>
            <a:r>
              <a:rPr lang="en-US" sz="2400" dirty="0"/>
              <a:t> (e.g., fake news, social media rumors).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Challenges in Existing Methods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Assumes </a:t>
            </a:r>
            <a:r>
              <a:rPr lang="en-US" sz="2400" b="1" dirty="0"/>
              <a:t>uniform rumor spread</a:t>
            </a:r>
            <a:r>
              <a:rPr lang="en-US" sz="2400" dirty="0"/>
              <a:t> (not realistic).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Does not consider </a:t>
            </a:r>
            <a:r>
              <a:rPr lang="en-US" sz="2400" b="1" dirty="0"/>
              <a:t>infection delays</a:t>
            </a:r>
            <a:r>
              <a:rPr lang="en-US" sz="2400" dirty="0"/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D1EF9B-E5E8-DBA2-6968-84E9EA017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746" y="3087014"/>
            <a:ext cx="4998110" cy="333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083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0AE87-464E-66E8-930D-C588DB7A9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A220D-46F9-2A80-032B-6A0534F99CC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25307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bg1"/>
                </a:solidFill>
              </a:rPr>
              <a:t>RESULT - DOLPHINS (3/7)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EECB8C-2AE2-ED5A-D5DE-EA1FA6954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494" y="1002933"/>
            <a:ext cx="6888813" cy="45456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C46630-8B79-6E5D-0CC1-4C8450975A9E}"/>
              </a:ext>
            </a:extLst>
          </p:cNvPr>
          <p:cNvSpPr txBox="1"/>
          <p:nvPr/>
        </p:nvSpPr>
        <p:spPr>
          <a:xfrm>
            <a:off x="3803904" y="5881421"/>
            <a:ext cx="4279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Figure : Reconstructed Diffusion Network</a:t>
            </a:r>
          </a:p>
        </p:txBody>
      </p:sp>
    </p:spTree>
    <p:extLst>
      <p:ext uri="{BB962C8B-B14F-4D97-AF65-F5344CB8AC3E}">
        <p14:creationId xmlns:p14="http://schemas.microsoft.com/office/powerpoint/2010/main" val="528617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84970-A66A-F3A1-272E-931014004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7019E-58CA-BE8E-5D2A-EE2ACED20B3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25307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bg1"/>
                </a:solidFill>
              </a:rPr>
              <a:t>RESULT - DOLPHINS (4/7)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0D614B-41E0-8E32-C971-C525DCFA3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491" y="911690"/>
            <a:ext cx="7958938" cy="58004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474D6E-A18E-5AB2-E9E0-61311A33DEAE}"/>
              </a:ext>
            </a:extLst>
          </p:cNvPr>
          <p:cNvSpPr txBox="1"/>
          <p:nvPr/>
        </p:nvSpPr>
        <p:spPr>
          <a:xfrm>
            <a:off x="965606" y="2845613"/>
            <a:ext cx="2531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Figure: Source Localization</a:t>
            </a:r>
          </a:p>
        </p:txBody>
      </p:sp>
    </p:spTree>
    <p:extLst>
      <p:ext uri="{BB962C8B-B14F-4D97-AF65-F5344CB8AC3E}">
        <p14:creationId xmlns:p14="http://schemas.microsoft.com/office/powerpoint/2010/main" val="890191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A54C2-80AB-590C-49D5-E1B9A9185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6712A-5477-1A8B-39EE-46BD9781E226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2245645" cy="825307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bg1"/>
                </a:solidFill>
              </a:rPr>
              <a:t>RESULT- DOLPHINS (5/7)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4B6DCF-2D84-5CC2-2D09-628D4BA84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423" y="1448409"/>
            <a:ext cx="9102852" cy="426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97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56637-77E0-9CA6-67F3-5B765C9A8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E4328-C067-C649-98CA-B3C80AB32F5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25307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bg1"/>
                </a:solidFill>
              </a:rPr>
              <a:t>RESULT - DOLPHINS (6/7)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B21273-ED3A-59B3-2A6A-DF8CE7043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903" y="1540156"/>
            <a:ext cx="4727565" cy="465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69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925B5-FB0A-71A1-E1E5-670FD6CA3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71630-3689-9FA4-499D-7483383A93D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25307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bg1"/>
                </a:solidFill>
              </a:rPr>
              <a:t>RESULT - DOLPHINS (7/7)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D7178A4-2361-154E-27D2-08C6CEF4C1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896222"/>
              </p:ext>
            </p:extLst>
          </p:nvPr>
        </p:nvGraphicFramePr>
        <p:xfrm>
          <a:off x="1893011" y="2431422"/>
          <a:ext cx="8128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66427849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5818007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4417462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85284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Observer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Avg</a:t>
                      </a:r>
                      <a:r>
                        <a:rPr lang="en-IN" dirty="0"/>
                        <a:t> Error 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Average Error Hops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252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1.0700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1.0700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907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0.0900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1.2750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1.2750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009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0.1150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1.3000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1.3000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2255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0.1700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1.1300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1.1300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516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0.1850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1.1550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1.1550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865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0.08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0.2100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1.0750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1.0750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141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0.9950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1.0100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0.0100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935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1.0000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0.0000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81469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630F012-DE48-EAC3-35F6-CAA16CA54E77}"/>
              </a:ext>
            </a:extLst>
          </p:cNvPr>
          <p:cNvSpPr txBox="1"/>
          <p:nvPr/>
        </p:nvSpPr>
        <p:spPr>
          <a:xfrm>
            <a:off x="3262579" y="1872691"/>
            <a:ext cx="5179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Table 1: Result for Dolphin Dataset on 200 Iterations</a:t>
            </a:r>
          </a:p>
        </p:txBody>
      </p:sp>
    </p:spTree>
    <p:extLst>
      <p:ext uri="{BB962C8B-B14F-4D97-AF65-F5344CB8AC3E}">
        <p14:creationId xmlns:p14="http://schemas.microsoft.com/office/powerpoint/2010/main" val="1342267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E6DCF-5BA7-031E-3E4A-F82C1766D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4290A-918B-D633-F1CE-BC5108E9B2B2}"/>
              </a:ext>
            </a:extLst>
          </p:cNvPr>
          <p:cNvSpPr txBox="1">
            <a:spLocks/>
          </p:cNvSpPr>
          <p:nvPr/>
        </p:nvSpPr>
        <p:spPr>
          <a:xfrm>
            <a:off x="0" y="-7315"/>
            <a:ext cx="12192000" cy="825307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bg1"/>
                </a:solidFill>
              </a:rPr>
              <a:t>RESULT – </a:t>
            </a:r>
            <a:r>
              <a:rPr lang="en-IN" b="1" dirty="0" err="1">
                <a:solidFill>
                  <a:schemeClr val="bg1"/>
                </a:solidFill>
              </a:rPr>
              <a:t>Celegans</a:t>
            </a:r>
            <a:r>
              <a:rPr lang="en-IN" b="1" dirty="0">
                <a:solidFill>
                  <a:schemeClr val="bg1"/>
                </a:solidFill>
              </a:rPr>
              <a:t> Metabolic (7/7)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9F858B-901A-9E3B-C31F-283064DD3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1" y="1187220"/>
            <a:ext cx="6420750" cy="20534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9012B0-EA3D-FF19-A38C-22136F868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771" y="2743199"/>
            <a:ext cx="4230001" cy="36137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D3F7DB-4C80-0724-EC80-09E516491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41" y="4072620"/>
            <a:ext cx="4605573" cy="169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97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9745F2-B378-7200-1D6F-3A058D9A6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16F84-D615-8A24-5DAF-338FE6B2EB8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25307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bg1"/>
                </a:solidFill>
              </a:rPr>
              <a:t>RESULT – </a:t>
            </a:r>
            <a:r>
              <a:rPr lang="en-IN" b="1" dirty="0" err="1">
                <a:solidFill>
                  <a:schemeClr val="bg1"/>
                </a:solidFill>
              </a:rPr>
              <a:t>Celegans</a:t>
            </a:r>
            <a:r>
              <a:rPr lang="en-IN" b="1" dirty="0">
                <a:solidFill>
                  <a:schemeClr val="bg1"/>
                </a:solidFill>
              </a:rPr>
              <a:t> Metabolic (7/7)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682C8D-ACDF-187A-3B68-344EC8524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719" y="1595044"/>
            <a:ext cx="7778125" cy="399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65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7660C-5C15-4950-F5A3-7958C755B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19D29-D86C-9F6F-929F-4AEE0CE4557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25307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bg1"/>
                </a:solidFill>
              </a:rPr>
              <a:t>RESULT – Ca-</a:t>
            </a:r>
            <a:r>
              <a:rPr lang="en-IN" b="1" dirty="0" err="1">
                <a:solidFill>
                  <a:schemeClr val="bg1"/>
                </a:solidFill>
              </a:rPr>
              <a:t>Netscience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D697BD-7E5C-E632-3E95-D00BC7692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26" y="1054665"/>
            <a:ext cx="5712701" cy="18747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025FBD-AA97-187B-7917-86F5C284B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151" y="2267711"/>
            <a:ext cx="4700812" cy="41440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DAD682-12F8-53CA-B455-3FFB91942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763" y="4072960"/>
            <a:ext cx="4314770" cy="179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4681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5B9B5-D528-C232-4A1E-9E3F9136B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63F6C-3C10-8EF9-7D2C-B939108BD87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25307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bg1"/>
                </a:solidFill>
              </a:rPr>
              <a:t>RESULT – Ca-</a:t>
            </a:r>
            <a:r>
              <a:rPr lang="en-IN" b="1" dirty="0" err="1">
                <a:solidFill>
                  <a:schemeClr val="bg1"/>
                </a:solidFill>
              </a:rPr>
              <a:t>Netscience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D5A5D2-F55C-6E4B-1146-ECE25C0DD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408" y="1768885"/>
            <a:ext cx="8388095" cy="422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1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18BD0-F828-309E-6C10-0FECCB705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B0C6A-A403-5869-44B5-51A81F20B4E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25307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bg1"/>
                </a:solidFill>
              </a:rPr>
              <a:t>RESULT – Facebook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6D0509-41B5-DC00-74B2-1B2D308AC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51" y="1341074"/>
            <a:ext cx="5388216" cy="1775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097BA3-7D48-FE61-09D4-7D2F12CA3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16" y="3838347"/>
            <a:ext cx="4300270" cy="17689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BD50DC-E3AD-A75D-C5A5-18D9CDF15A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0865" y="1687297"/>
            <a:ext cx="3609975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633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9BD86-A3A6-7E5A-1F7D-A0241C61D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499B1-F55D-2658-4A55-CA180F642D7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252960" cy="825307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bg1"/>
                </a:solidFill>
              </a:rPr>
              <a:t>  DATASET USED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F95F78-63DB-5869-2A2B-FBC799447DCA}"/>
              </a:ext>
            </a:extLst>
          </p:cNvPr>
          <p:cNvSpPr txBox="1"/>
          <p:nvPr/>
        </p:nvSpPr>
        <p:spPr>
          <a:xfrm>
            <a:off x="307239" y="1089965"/>
            <a:ext cx="67738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Dolphins:-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Number of vertices: 					62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Number of edges:						159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Average Degree:						5.13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Average Length of shortest path:		3.36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Average Clustering coefficient: 			0.259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9942611-C622-7B2E-0570-DB865125F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104" y="1684440"/>
            <a:ext cx="21336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E5A7A0-BFF3-0056-38D6-3415BECC42AA}"/>
              </a:ext>
            </a:extLst>
          </p:cNvPr>
          <p:cNvSpPr txBox="1"/>
          <p:nvPr/>
        </p:nvSpPr>
        <p:spPr>
          <a:xfrm>
            <a:off x="430378" y="3802685"/>
            <a:ext cx="67738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We have also tested with below datasets:-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Facebook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/>
              <a:t>ca-</a:t>
            </a:r>
            <a:r>
              <a:rPr lang="en-IN" sz="2400" dirty="0" err="1"/>
              <a:t>netscience</a:t>
            </a:r>
            <a:endParaRPr lang="en-IN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400" dirty="0" err="1"/>
              <a:t>celegans_metabolic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762054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6A269-CB1C-0F06-D055-67AC1688A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18580-FE49-753F-5CD2-ADE2FC2A1B5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25307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bg1"/>
                </a:solidFill>
              </a:rPr>
              <a:t>RESULT – Facebook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A22E04-1141-622D-7C6B-3245569EC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606" y="1636242"/>
            <a:ext cx="8176641" cy="384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8519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B3469-01D6-C91C-25E7-64C32BBFE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EA070-408D-06AC-7667-D70071EA37D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25307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bg1"/>
                </a:solidFill>
              </a:rPr>
              <a:t>REFERENCES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48403E-8228-9892-D7C4-30D994EBC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868" y="5831417"/>
            <a:ext cx="2478939" cy="10202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D09044-262C-136A-05AC-FE344A4C5D2D}"/>
              </a:ext>
            </a:extLst>
          </p:cNvPr>
          <p:cNvSpPr txBox="1"/>
          <p:nvPr/>
        </p:nvSpPr>
        <p:spPr>
          <a:xfrm>
            <a:off x="1068019" y="1353312"/>
            <a:ext cx="9047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Rumor source localization in social networks based on infection potential energy - ScienceDirect</a:t>
            </a:r>
            <a:endParaRPr lang="en-I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698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CC7B4-C554-956F-C189-53BBD0FA5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B0E22-7630-93B2-06B9-154597272487}"/>
              </a:ext>
            </a:extLst>
          </p:cNvPr>
          <p:cNvSpPr txBox="1">
            <a:spLocks/>
          </p:cNvSpPr>
          <p:nvPr/>
        </p:nvSpPr>
        <p:spPr>
          <a:xfrm>
            <a:off x="7324" y="8633"/>
            <a:ext cx="12184676" cy="825307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800" b="1" dirty="0">
                <a:solidFill>
                  <a:schemeClr val="bg1"/>
                </a:solidFill>
              </a:rPr>
              <a:t>METHODOLOGY - 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EF2F25-61F9-2588-F8AB-068973287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587" y="2693822"/>
            <a:ext cx="9811566" cy="11759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3C1598-9D78-E9D2-8AB3-92A0CAE42314}"/>
              </a:ext>
            </a:extLst>
          </p:cNvPr>
          <p:cNvSpPr txBox="1"/>
          <p:nvPr/>
        </p:nvSpPr>
        <p:spPr>
          <a:xfrm>
            <a:off x="5018227" y="4440326"/>
            <a:ext cx="2231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Figure: Methodology overview</a:t>
            </a:r>
          </a:p>
        </p:txBody>
      </p:sp>
    </p:spTree>
    <p:extLst>
      <p:ext uri="{BB962C8B-B14F-4D97-AF65-F5344CB8AC3E}">
        <p14:creationId xmlns:p14="http://schemas.microsoft.com/office/powerpoint/2010/main" val="1920918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B6CE1-31F1-1AEF-7B84-7E1BB7CAD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6A1E5-3E81-938D-374D-B4AEE81CC18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25307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bg1"/>
                </a:solidFill>
              </a:rPr>
              <a:t>METHODOLOGY - EXISTING STRATEGY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269865-FCD1-387C-C062-E9F9DB5DB666}"/>
              </a:ext>
            </a:extLst>
          </p:cNvPr>
          <p:cNvSpPr txBox="1"/>
          <p:nvPr/>
        </p:nvSpPr>
        <p:spPr>
          <a:xfrm>
            <a:off x="921715" y="1170432"/>
            <a:ext cx="107021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Deployment of observer Nodes:-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1 node per community based solely on degree centrality.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Random selection.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Fixed observer count (default=5).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 </a:t>
            </a:r>
            <a:r>
              <a:rPr lang="en-US" b="1" dirty="0"/>
              <a:t>Source Localization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	Gaussian Density Estimation.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	The rumor spread is assumed to follow a </a:t>
            </a:r>
            <a:r>
              <a:rPr lang="en-US" b="1" dirty="0"/>
              <a:t>shortest path tree (BFS tree)</a:t>
            </a:r>
            <a:r>
              <a:rPr lang="en-US" dirty="0"/>
              <a:t> from the source.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	Using a </a:t>
            </a:r>
            <a:r>
              <a:rPr lang="en-US" b="1" dirty="0"/>
              <a:t>Gaussian estimator</a:t>
            </a:r>
            <a:r>
              <a:rPr lang="en-US" dirty="0"/>
              <a:t>, each candidate node </a:t>
            </a:r>
            <a:r>
              <a:rPr lang="en-US" b="1" dirty="0"/>
              <a:t>s</a:t>
            </a:r>
            <a:r>
              <a:rPr lang="en-US" dirty="0"/>
              <a:t> is evaluated as a potential source.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	</a:t>
            </a:r>
            <a:r>
              <a:rPr lang="en-IN" dirty="0"/>
              <a:t>Distance Centrality Estimation</a:t>
            </a:r>
            <a:r>
              <a:rPr lang="en-US" dirty="0"/>
              <a:t>.</a:t>
            </a: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840246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260ED-CAA2-251E-42F7-31E0C478D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4A72B-4C54-787B-3576-12980043EE3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25307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bg1"/>
                </a:solidFill>
              </a:rPr>
              <a:t>METHODOLOGY – OBSERVER DEPLOYMENT (1/2)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E9F8CF-9B0F-7242-571A-C0F37DF37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623" y="1344847"/>
            <a:ext cx="7899031" cy="51108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43C09B-8002-0339-C18D-3FE9DEFB9E54}"/>
              </a:ext>
            </a:extLst>
          </p:cNvPr>
          <p:cNvSpPr txBox="1"/>
          <p:nvPr/>
        </p:nvSpPr>
        <p:spPr>
          <a:xfrm>
            <a:off x="790042" y="2743200"/>
            <a:ext cx="2523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Figure: </a:t>
            </a:r>
            <a:r>
              <a:rPr lang="en-IN" dirty="0" err="1"/>
              <a:t>Rumor</a:t>
            </a:r>
            <a:r>
              <a:rPr lang="en-IN" dirty="0"/>
              <a:t> Propagation state</a:t>
            </a:r>
          </a:p>
        </p:txBody>
      </p:sp>
    </p:spTree>
    <p:extLst>
      <p:ext uri="{BB962C8B-B14F-4D97-AF65-F5344CB8AC3E}">
        <p14:creationId xmlns:p14="http://schemas.microsoft.com/office/powerpoint/2010/main" val="4162826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601AE-08EC-3D2F-43DC-99C69C7DB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A49E3-188C-2167-9ED3-863258F12EE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25307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bg1"/>
                </a:solidFill>
              </a:rPr>
              <a:t>METHODOLOGY – OBSERVER DEPLOYMENT (1/2)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BCAAC0-5D40-2705-595D-70FEAF0D2C8D}"/>
              </a:ext>
            </a:extLst>
          </p:cNvPr>
          <p:cNvSpPr txBox="1"/>
          <p:nvPr/>
        </p:nvSpPr>
        <p:spPr>
          <a:xfrm>
            <a:off x="790042" y="2743200"/>
            <a:ext cx="2523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Figure: Observer Deployment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DA647A-32B6-C108-4B99-F9AD3758E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630" y="1719071"/>
            <a:ext cx="7188980" cy="457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651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C1766-501F-05BE-7112-071E26C12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3D215-8C97-AA23-6F79-545A4DA630A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25307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bg1"/>
                </a:solidFill>
              </a:rPr>
              <a:t>METHODOLOGY – OBSERVER DEPLOYMENT (1/2)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A54E84-E506-3B46-0552-BCA259299A43}"/>
              </a:ext>
            </a:extLst>
          </p:cNvPr>
          <p:cNvSpPr txBox="1"/>
          <p:nvPr/>
        </p:nvSpPr>
        <p:spPr>
          <a:xfrm>
            <a:off x="1126541" y="1375258"/>
            <a:ext cx="9831629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Our Strategy (Novelty) :-</a:t>
            </a:r>
          </a:p>
          <a:p>
            <a:r>
              <a:rPr lang="en-US" sz="2400" dirty="0"/>
              <a:t>Implemented a two-phase observer deployment with adaptive scaling.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b="1" dirty="0"/>
              <a:t>Phase 1 - Community Core Selection :-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Selected nodes using both:</a:t>
            </a:r>
          </a:p>
          <a:p>
            <a:r>
              <a:rPr lang="en-US" sz="2400" dirty="0"/>
              <a:t>	</a:t>
            </a:r>
            <a:r>
              <a:rPr lang="en-US" dirty="0"/>
              <a:t>Structural importance (degree centrality).</a:t>
            </a:r>
          </a:p>
          <a:p>
            <a:r>
              <a:rPr lang="en-US" dirty="0"/>
              <a:t>	Temporal position (earlier infection time via –propagation time).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Why Effective:</a:t>
            </a:r>
          </a:p>
          <a:p>
            <a:r>
              <a:rPr lang="en-US" dirty="0"/>
              <a:t>	Ensures observers are both well-connected and positioned to observe propagation waves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938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46547-DCC5-618C-F2BC-6B34DCB2E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EF6BA-7F5A-F69F-8CEB-5B933E378F3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825307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bg1"/>
                </a:solidFill>
              </a:rPr>
              <a:t>METHODOLOGY - OBSERVER DEPLOYMENT (2/2)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E43F7A-4853-3B1B-D87C-9237D3A65B02}"/>
              </a:ext>
            </a:extLst>
          </p:cNvPr>
          <p:cNvSpPr txBox="1"/>
          <p:nvPr/>
        </p:nvSpPr>
        <p:spPr>
          <a:xfrm>
            <a:off x="1126541" y="1375258"/>
            <a:ext cx="983162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Our Strategy (Novelty) Cont..:-</a:t>
            </a:r>
          </a:p>
          <a:p>
            <a:r>
              <a:rPr lang="en-US" sz="2400" dirty="0"/>
              <a:t>Implemented a two-phase observer deployment with adaptive scaling.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b="1" dirty="0"/>
              <a:t>Phase 2 - Temporal Supplement :-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Adds earliest-infected nodes from largest communities.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Why Effective:</a:t>
            </a:r>
          </a:p>
          <a:p>
            <a:r>
              <a:rPr lang="en-US" sz="2400" dirty="0"/>
              <a:t>		</a:t>
            </a:r>
            <a:r>
              <a:rPr lang="en-US" dirty="0"/>
              <a:t>Early-infected nodes contain crucial timing clues about source proximity.</a:t>
            </a:r>
          </a:p>
          <a:p>
            <a:endParaRPr lang="en-US" b="1" dirty="0"/>
          </a:p>
          <a:p>
            <a:r>
              <a:rPr lang="en-US" b="1" dirty="0"/>
              <a:t>		Adaptive Scaling: </a:t>
            </a:r>
            <a:r>
              <a:rPr lang="en-US" dirty="0"/>
              <a:t>Observer count now scales with network size (20% nodes, max 20).</a:t>
            </a:r>
          </a:p>
        </p:txBody>
      </p:sp>
    </p:spTree>
    <p:extLst>
      <p:ext uri="{BB962C8B-B14F-4D97-AF65-F5344CB8AC3E}">
        <p14:creationId xmlns:p14="http://schemas.microsoft.com/office/powerpoint/2010/main" val="1539760800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33ACF124-275F-44F2-8DE0-0A755069829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859</TotalTime>
  <Words>877</Words>
  <Application>Microsoft Office PowerPoint</Application>
  <PresentationFormat>Widescreen</PresentationFormat>
  <Paragraphs>168</Paragraphs>
  <Slides>31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Metropolitan</vt:lpstr>
      <vt:lpstr>Rumor source localization in social networks based on infection potential energy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Mitesh Kumar Mandal</dc:creator>
  <cp:lastModifiedBy>Mitesh Kumar Mandal</cp:lastModifiedBy>
  <cp:revision>25</cp:revision>
  <dcterms:created xsi:type="dcterms:W3CDTF">2025-03-05T12:11:53Z</dcterms:created>
  <dcterms:modified xsi:type="dcterms:W3CDTF">2025-04-17T10:01:29Z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